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279" autoAdjust="0"/>
    <p:restoredTop sz="95256" autoAdjust="0"/>
  </p:normalViewPr>
  <p:slideViewPr>
    <p:cSldViewPr>
      <p:cViewPr varScale="1">
        <p:scale>
          <a:sx n="54" d="100"/>
          <a:sy n="54" d="100"/>
        </p:scale>
        <p:origin x="82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1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105108" y="4249653"/>
            <a:ext cx="5917225" cy="1424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0070C0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BE2D270-485D-F1A3-799E-1633FAAA9E1B}"/>
              </a:ext>
            </a:extLst>
          </p:cNvPr>
          <p:cNvSpPr txBox="1"/>
          <p:nvPr/>
        </p:nvSpPr>
        <p:spPr>
          <a:xfrm>
            <a:off x="12115800" y="952500"/>
            <a:ext cx="4724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Graphik Regular" panose="020B0503030202060203"/>
              </a:rPr>
              <a:t>Analysis</a:t>
            </a:r>
            <a:endParaRPr lang="en-IN" b="1" dirty="0">
              <a:latin typeface="Graphik Regular" panose="020B0503030202060203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raphik Regular" panose="020B0503030202060203"/>
              </a:rPr>
              <a:t>Animals and science are the two most popular categories of content, showing that people enjoy "real-life" and "factual" content the most.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Graphik Regular" panose="020B0503030202060203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603DB2-D72E-ED33-6C3E-1DBB4DD354E9}"/>
              </a:ext>
            </a:extLst>
          </p:cNvPr>
          <p:cNvSpPr txBox="1"/>
          <p:nvPr/>
        </p:nvSpPr>
        <p:spPr>
          <a:xfrm>
            <a:off x="12115800" y="5502278"/>
            <a:ext cx="48006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Graphik Regular" panose="020B0503030202060203"/>
              </a:rPr>
              <a:t>Insights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Graphik Regular" panose="020B0503030202060203"/>
              </a:rPr>
              <a:t>There are 16 Unique categories,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Graphik Regular" panose="020B0503030202060203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Graphik Regular" panose="020B0503030202060203"/>
              </a:rPr>
              <a:t>May’21 is the month with the most posts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Graphik Regular" panose="020B0503030202060203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Graphik Regular" panose="020B0503030202060203"/>
              </a:rPr>
              <a:t>1897 reaction to the most popular category ‘animal’</a:t>
            </a:r>
          </a:p>
          <a:p>
            <a:endParaRPr lang="en-IN" sz="2000" dirty="0">
              <a:latin typeface="Graphik Regular" panose="020B0503030202060203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48FB45-AB14-80B0-0C4B-C5E1CA8BC2F5}"/>
              </a:ext>
            </a:extLst>
          </p:cNvPr>
          <p:cNvSpPr txBox="1"/>
          <p:nvPr/>
        </p:nvSpPr>
        <p:spPr>
          <a:xfrm>
            <a:off x="12115800" y="3043118"/>
            <a:ext cx="4419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Graphik Regular" panose="020B0503030202060203"/>
              </a:rPr>
              <a:t>Healthy eating and food Categories make it into the top 5 categories showing people care a lot about what they are eating and how their health are getting affected by them.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53DC796-B9B5-1A3F-9ADD-F2A29D8E2A9C}"/>
              </a:ext>
            </a:extLst>
          </p:cNvPr>
          <p:cNvSpPr/>
          <p:nvPr/>
        </p:nvSpPr>
        <p:spPr>
          <a:xfrm>
            <a:off x="8893657" y="3935700"/>
            <a:ext cx="6453905" cy="386839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A100FF"/>
                </a:solidFill>
                <a:latin typeface="Graphik Regular" panose="020B0503030202060203"/>
              </a:rPr>
              <a:t>To start our engagement with Social Buzz, we are running a 3-month initial project in order to prove to them that we are the best firm to work with. They are expecting the following: </a:t>
            </a:r>
          </a:p>
          <a:p>
            <a:endParaRPr lang="en-US" sz="2400" dirty="0">
              <a:latin typeface="Graphik Regular" panose="020B0503030202060203"/>
            </a:endParaRPr>
          </a:p>
          <a:p>
            <a:r>
              <a:rPr lang="en-US" sz="2400" dirty="0">
                <a:solidFill>
                  <a:srgbClr val="A100FF"/>
                </a:solidFill>
                <a:latin typeface="Graphik Regular" panose="020B0503030202060203"/>
              </a:rPr>
              <a:t>-  An audit of their big data practice</a:t>
            </a:r>
          </a:p>
          <a:p>
            <a:r>
              <a:rPr lang="en-US" sz="2400" dirty="0">
                <a:solidFill>
                  <a:srgbClr val="A100FF"/>
                </a:solidFill>
                <a:latin typeface="Graphik Regular" panose="020B0503030202060203"/>
              </a:rPr>
              <a:t>-  Recommendations for a successful IPO </a:t>
            </a:r>
          </a:p>
          <a:p>
            <a:r>
              <a:rPr lang="en-US" sz="2400" dirty="0">
                <a:solidFill>
                  <a:srgbClr val="A100FF"/>
                </a:solidFill>
                <a:latin typeface="Graphik Regular" panose="020B0503030202060203"/>
              </a:rPr>
              <a:t>-  An analysis of their content categories that highlight the top 5 categories with the largest aggregate popularity</a:t>
            </a:r>
            <a:endParaRPr lang="en-IN" sz="2400" dirty="0">
              <a:solidFill>
                <a:srgbClr val="A100FF"/>
              </a:solidFill>
              <a:latin typeface="Graphik Regular" panose="020B0503030202060203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AE7F3A-FA17-F0F7-BC06-557AD22780AA}"/>
              </a:ext>
            </a:extLst>
          </p:cNvPr>
          <p:cNvSpPr/>
          <p:nvPr/>
        </p:nvSpPr>
        <p:spPr>
          <a:xfrm>
            <a:off x="8893657" y="2482907"/>
            <a:ext cx="4476606" cy="907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3600" b="1" dirty="0">
                <a:solidFill>
                  <a:srgbClr val="A100FF"/>
                </a:solidFill>
                <a:latin typeface="Graphik Regular" panose="020B0503030202060203"/>
              </a:rPr>
              <a:t>Social Buzz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4CFC1B-05A7-49E4-3733-4FBA82EB1CE9}"/>
              </a:ext>
            </a:extLst>
          </p:cNvPr>
          <p:cNvSpPr/>
          <p:nvPr/>
        </p:nvSpPr>
        <p:spPr>
          <a:xfrm>
            <a:off x="2262288" y="4761658"/>
            <a:ext cx="7491312" cy="472524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400" b="1" dirty="0">
              <a:solidFill>
                <a:srgbClr val="FFFFFF"/>
              </a:solidFill>
              <a:latin typeface="Graphik Regular" panose="020B0503030202060203"/>
            </a:endParaRPr>
          </a:p>
          <a:p>
            <a:r>
              <a:rPr lang="en-US" sz="3600" b="1" dirty="0">
                <a:solidFill>
                  <a:srgbClr val="FFFFFF"/>
                </a:solidFill>
                <a:latin typeface="Graphik Regular" panose="020B0503030202060203"/>
              </a:rPr>
              <a:t>Over 100000 posts per day!</a:t>
            </a:r>
          </a:p>
          <a:p>
            <a:endParaRPr lang="en-US" sz="3600" b="1" dirty="0">
              <a:solidFill>
                <a:srgbClr val="FFFFFF"/>
              </a:solidFill>
              <a:latin typeface="Graphik Regular" panose="020B0503030202060203"/>
            </a:endParaRPr>
          </a:p>
          <a:p>
            <a:r>
              <a:rPr lang="en-US" sz="3600" b="1" dirty="0">
                <a:solidFill>
                  <a:srgbClr val="FFFFFF"/>
                </a:solidFill>
                <a:latin typeface="Graphik Regular" panose="020B0503030202060203"/>
              </a:rPr>
              <a:t>But how to capitalize on that?</a:t>
            </a:r>
          </a:p>
          <a:p>
            <a:endParaRPr lang="en-US" sz="3600" b="1" dirty="0">
              <a:solidFill>
                <a:srgbClr val="FFFFFF"/>
              </a:solidFill>
              <a:latin typeface="Graphik Regular" panose="020B0503030202060203"/>
            </a:endParaRPr>
          </a:p>
          <a:p>
            <a:r>
              <a:rPr lang="en-US" sz="3600" b="1" dirty="0">
                <a:solidFill>
                  <a:srgbClr val="FFFFFF"/>
                </a:solidFill>
                <a:latin typeface="Graphik Regular" panose="020B0503030202060203"/>
              </a:rPr>
              <a:t>An analysis of their content categories that highlight the top 5 categories with the largest aggregate popularity</a:t>
            </a:r>
            <a:endParaRPr lang="en-IN" sz="3600" b="1" dirty="0">
              <a:solidFill>
                <a:srgbClr val="FFFFFF"/>
              </a:solidFill>
              <a:latin typeface="Graphik Regular" panose="020B0503030202060203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247018" y="4020326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2F7298-F190-0220-EF31-F2E412268578}"/>
              </a:ext>
            </a:extLst>
          </p:cNvPr>
          <p:cNvSpPr txBox="1"/>
          <p:nvPr/>
        </p:nvSpPr>
        <p:spPr>
          <a:xfrm>
            <a:off x="14584365" y="1668713"/>
            <a:ext cx="3150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Graphik Regular" panose="020B0503030202060203"/>
              </a:rPr>
              <a:t>Andrew Fleming </a:t>
            </a:r>
          </a:p>
          <a:p>
            <a:r>
              <a:rPr lang="en-IN" sz="2400" dirty="0">
                <a:latin typeface="Graphik Regular" panose="020B0503030202060203"/>
              </a:rPr>
              <a:t>Chief Technical Architect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650015-E015-7520-CBBF-FAE653EDF6E8}"/>
              </a:ext>
            </a:extLst>
          </p:cNvPr>
          <p:cNvSpPr txBox="1"/>
          <p:nvPr/>
        </p:nvSpPr>
        <p:spPr>
          <a:xfrm>
            <a:off x="14446095" y="4546241"/>
            <a:ext cx="2865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Graphik Regular" panose="020B0503030202060203"/>
              </a:rPr>
              <a:t>Marcus </a:t>
            </a:r>
            <a:r>
              <a:rPr lang="en-IN" sz="2400" b="1" dirty="0" err="1">
                <a:latin typeface="Graphik Regular" panose="020B0503030202060203"/>
              </a:rPr>
              <a:t>rompton</a:t>
            </a:r>
            <a:r>
              <a:rPr lang="en-IN" sz="2400" b="1" dirty="0">
                <a:latin typeface="Graphik Regular" panose="020B0503030202060203"/>
              </a:rPr>
              <a:t> </a:t>
            </a:r>
          </a:p>
          <a:p>
            <a:r>
              <a:rPr lang="en-IN" sz="2400" dirty="0">
                <a:latin typeface="Graphik Regular" panose="020B0503030202060203"/>
              </a:rPr>
              <a:t>Senior Principle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55E709-DCFE-EEE8-5B57-0DDE4C2FF662}"/>
              </a:ext>
            </a:extLst>
          </p:cNvPr>
          <p:cNvSpPr txBox="1"/>
          <p:nvPr/>
        </p:nvSpPr>
        <p:spPr>
          <a:xfrm>
            <a:off x="14584365" y="7661733"/>
            <a:ext cx="25606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err="1">
                <a:latin typeface="Graphik Regular" panose="020B0503030202060203"/>
              </a:rPr>
              <a:t>Shreyash</a:t>
            </a:r>
            <a:r>
              <a:rPr lang="en-IN" sz="2400" b="1" dirty="0">
                <a:latin typeface="Graphik Regular" panose="020B0503030202060203"/>
              </a:rPr>
              <a:t> Jaiswal</a:t>
            </a:r>
          </a:p>
          <a:p>
            <a:r>
              <a:rPr lang="en-IN" sz="2400" dirty="0">
                <a:latin typeface="Graphik Regular" panose="020B0503030202060203"/>
              </a:rPr>
              <a:t>Data Analyst</a:t>
            </a:r>
          </a:p>
          <a:p>
            <a:endParaRPr lang="en-IN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4391893-4FEE-4A73-EDFF-EDE2701ED784}"/>
              </a:ext>
            </a:extLst>
          </p:cNvPr>
          <p:cNvGrpSpPr/>
          <p:nvPr/>
        </p:nvGrpSpPr>
        <p:grpSpPr>
          <a:xfrm>
            <a:off x="11311265" y="7173163"/>
            <a:ext cx="2123087" cy="2128638"/>
            <a:chOff x="8542088" y="6163130"/>
            <a:chExt cx="2123087" cy="2128638"/>
          </a:xfrm>
        </p:grpSpPr>
        <p:sp>
          <p:nvSpPr>
            <p:cNvPr id="30" name="Freeform 30"/>
            <p:cNvSpPr/>
            <p:nvPr/>
          </p:nvSpPr>
          <p:spPr>
            <a:xfrm>
              <a:off x="8542088" y="6163130"/>
              <a:ext cx="2123087" cy="2123082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F1758A7-D4E1-BB70-827E-7118FFFD9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84746" y="6206631"/>
              <a:ext cx="2021568" cy="2085137"/>
            </a:xfrm>
            <a:prstGeom prst="ellipse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08F923-44BA-6278-2034-AFB4350B052E}"/>
              </a:ext>
            </a:extLst>
          </p:cNvPr>
          <p:cNvSpPr txBox="1"/>
          <p:nvPr/>
        </p:nvSpPr>
        <p:spPr>
          <a:xfrm>
            <a:off x="4105345" y="1529214"/>
            <a:ext cx="3317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Graphik Regular" panose="020B0503030202060203"/>
              </a:rPr>
              <a:t>Data 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BA19B3-8AF2-69C4-55AF-972D4601B2C2}"/>
              </a:ext>
            </a:extLst>
          </p:cNvPr>
          <p:cNvSpPr txBox="1"/>
          <p:nvPr/>
        </p:nvSpPr>
        <p:spPr>
          <a:xfrm>
            <a:off x="6021835" y="3163199"/>
            <a:ext cx="4344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Graphik Regular" panose="020B0503030202060203"/>
              </a:rPr>
              <a:t>Data 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5E114C-B147-01B9-3662-697CA0B75B51}"/>
              </a:ext>
            </a:extLst>
          </p:cNvPr>
          <p:cNvSpPr txBox="1"/>
          <p:nvPr/>
        </p:nvSpPr>
        <p:spPr>
          <a:xfrm>
            <a:off x="7794289" y="4703837"/>
            <a:ext cx="3392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Graphik Regular" panose="020B0503030202060203"/>
              </a:rPr>
              <a:t>Data  Modelling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305B812-71CC-2B05-8362-A18BE990153C}"/>
              </a:ext>
            </a:extLst>
          </p:cNvPr>
          <p:cNvSpPr txBox="1"/>
          <p:nvPr/>
        </p:nvSpPr>
        <p:spPr>
          <a:xfrm>
            <a:off x="9641468" y="6377480"/>
            <a:ext cx="3392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Graphik Regular" panose="020B0503030202060203"/>
              </a:rPr>
              <a:t>Data 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DBAE89-9FF9-6D3D-2807-48E97CDF31E5}"/>
              </a:ext>
            </a:extLst>
          </p:cNvPr>
          <p:cNvSpPr txBox="1"/>
          <p:nvPr/>
        </p:nvSpPr>
        <p:spPr>
          <a:xfrm>
            <a:off x="11313896" y="8037333"/>
            <a:ext cx="3392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Graphik Regular" panose="020B0503030202060203"/>
              </a:rPr>
              <a:t>Uncover 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7D1379-8C7A-3B67-E5E3-11B46AC961E5}"/>
              </a:ext>
            </a:extLst>
          </p:cNvPr>
          <p:cNvSpPr txBox="1"/>
          <p:nvPr/>
        </p:nvSpPr>
        <p:spPr>
          <a:xfrm>
            <a:off x="2676490" y="5832815"/>
            <a:ext cx="2380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Graphik Regular" panose="020B0503030202060203"/>
              </a:rPr>
              <a:t>Unique categories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15514B-EEB8-4BE1-2C9E-AF4975F73D69}"/>
              </a:ext>
            </a:extLst>
          </p:cNvPr>
          <p:cNvSpPr txBox="1"/>
          <p:nvPr/>
        </p:nvSpPr>
        <p:spPr>
          <a:xfrm>
            <a:off x="7312760" y="5525039"/>
            <a:ext cx="3260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Graphik Regular" panose="020B0503030202060203"/>
              </a:rPr>
              <a:t>Reaction to the most popular category “Animal”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624CD8-1927-C2A5-E791-5F0569A43124}"/>
              </a:ext>
            </a:extLst>
          </p:cNvPr>
          <p:cNvSpPr txBox="1"/>
          <p:nvPr/>
        </p:nvSpPr>
        <p:spPr>
          <a:xfrm>
            <a:off x="12844225" y="5525039"/>
            <a:ext cx="293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Graphik Regular" panose="020B0503030202060203"/>
              </a:rPr>
              <a:t>The month with the most posts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1D048D-D7B1-6DCD-80BE-725E13E0915A}"/>
              </a:ext>
            </a:extLst>
          </p:cNvPr>
          <p:cNvSpPr txBox="1"/>
          <p:nvPr/>
        </p:nvSpPr>
        <p:spPr>
          <a:xfrm>
            <a:off x="3089375" y="3599602"/>
            <a:ext cx="1047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latin typeface="Graphik Regular" panose="020B0503030202060203"/>
              </a:rPr>
              <a:t>16</a:t>
            </a:r>
            <a:endParaRPr lang="en-IN" b="1" dirty="0">
              <a:latin typeface="Graphik Regular" panose="020B0503030202060203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67B751-FC8D-0A32-4B98-3E1F339F2225}"/>
              </a:ext>
            </a:extLst>
          </p:cNvPr>
          <p:cNvSpPr txBox="1"/>
          <p:nvPr/>
        </p:nvSpPr>
        <p:spPr>
          <a:xfrm>
            <a:off x="7965730" y="3599602"/>
            <a:ext cx="1585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latin typeface="Graphik Regular" panose="020B0503030202060203"/>
              </a:rPr>
              <a:t>1897</a:t>
            </a:r>
            <a:endParaRPr lang="en-IN" b="1" dirty="0">
              <a:latin typeface="Graphik Regular" panose="020B0503030202060203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D9DA02-8574-32ED-34CE-2AB3830AE5E7}"/>
              </a:ext>
            </a:extLst>
          </p:cNvPr>
          <p:cNvSpPr txBox="1"/>
          <p:nvPr/>
        </p:nvSpPr>
        <p:spPr>
          <a:xfrm>
            <a:off x="12844225" y="3598754"/>
            <a:ext cx="3080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latin typeface="Graphik Regular" panose="020B0503030202060203"/>
              </a:rPr>
              <a:t>May’2021</a:t>
            </a:r>
            <a:endParaRPr lang="en-IN" b="1" dirty="0">
              <a:latin typeface="Graphik Regular" panose="020B0503030202060203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25D63CA9-2640-8EB9-ADD4-691527BEA5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8262" y="2209800"/>
            <a:ext cx="9761691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3CAE4F93-1E9A-DC77-332D-C9DF75B42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1702" y="1776934"/>
            <a:ext cx="11261876" cy="67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285</Words>
  <Application>Microsoft Office PowerPoint</Application>
  <PresentationFormat>Custom</PresentationFormat>
  <Paragraphs>81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Clear Sans Regular Bold</vt:lpstr>
      <vt:lpstr>Arial</vt:lpstr>
      <vt:lpstr>Calibri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Shrishti</cp:lastModifiedBy>
  <cp:revision>17</cp:revision>
  <dcterms:created xsi:type="dcterms:W3CDTF">2006-08-16T00:00:00Z</dcterms:created>
  <dcterms:modified xsi:type="dcterms:W3CDTF">2023-02-13T10:04:14Z</dcterms:modified>
  <dc:identifier>DAEhDyfaYKE</dc:identifier>
</cp:coreProperties>
</file>